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8953500" cy="42291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800100" y="787400"/>
            <a:ext cx="0" cy="482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800100" y="1549400"/>
            <a:ext cx="0" cy="2349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800100" y="2349500"/>
            <a:ext cx="0" cy="2603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800100" y="4025900"/>
            <a:ext cx="0" cy="660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2451100" y="787400"/>
            <a:ext cx="0" cy="482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2451100" y="1549400"/>
            <a:ext cx="0" cy="2349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2451100" y="2349500"/>
            <a:ext cx="0" cy="2603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>
            <a:off x="2451100" y="4622800"/>
            <a:ext cx="0" cy="63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1" name=""/>
          <p:cNvCxnSpPr/>
          <p:nvPr/>
        </p:nvCxnSpPr>
        <p:spPr>
          <a:xfrm>
            <a:off x="4114800" y="787400"/>
            <a:ext cx="0" cy="482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2" name=""/>
          <p:cNvCxnSpPr/>
          <p:nvPr/>
        </p:nvCxnSpPr>
        <p:spPr>
          <a:xfrm>
            <a:off x="4114800" y="1549400"/>
            <a:ext cx="0" cy="1079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3" name=""/>
          <p:cNvCxnSpPr/>
          <p:nvPr/>
        </p:nvCxnSpPr>
        <p:spPr>
          <a:xfrm>
            <a:off x="4114800" y="2908300"/>
            <a:ext cx="0" cy="1778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4" name=""/>
          <p:cNvCxnSpPr/>
          <p:nvPr/>
        </p:nvCxnSpPr>
        <p:spPr>
          <a:xfrm>
            <a:off x="5765800" y="787400"/>
            <a:ext cx="0" cy="482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5" name=""/>
          <p:cNvCxnSpPr/>
          <p:nvPr/>
        </p:nvCxnSpPr>
        <p:spPr>
          <a:xfrm>
            <a:off x="5765800" y="1549400"/>
            <a:ext cx="0" cy="1079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6" name=""/>
          <p:cNvCxnSpPr/>
          <p:nvPr/>
        </p:nvCxnSpPr>
        <p:spPr>
          <a:xfrm>
            <a:off x="5765800" y="2908300"/>
            <a:ext cx="0" cy="1778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7" name=""/>
          <p:cNvCxnSpPr/>
          <p:nvPr/>
        </p:nvCxnSpPr>
        <p:spPr>
          <a:xfrm>
            <a:off x="7416800" y="787400"/>
            <a:ext cx="0" cy="482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8" name=""/>
          <p:cNvCxnSpPr/>
          <p:nvPr/>
        </p:nvCxnSpPr>
        <p:spPr>
          <a:xfrm>
            <a:off x="7416800" y="1549400"/>
            <a:ext cx="0" cy="10604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9" name=""/>
          <p:cNvCxnSpPr/>
          <p:nvPr/>
        </p:nvCxnSpPr>
        <p:spPr>
          <a:xfrm>
            <a:off x="7416800" y="3467100"/>
            <a:ext cx="0" cy="12192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0" name=""/>
          <p:cNvCxnSpPr/>
          <p:nvPr/>
        </p:nvCxnSpPr>
        <p:spPr>
          <a:xfrm>
            <a:off x="9067800" y="3467100"/>
            <a:ext cx="0" cy="12192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1" name=""/>
          <p:cNvSpPr/>
          <p:nvPr/>
        </p:nvSpPr>
        <p:spPr>
          <a:xfrm>
            <a:off x="685800" y="508000"/>
            <a:ext cx="228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22" name=""/>
          <p:cNvSpPr/>
          <p:nvPr/>
        </p:nvSpPr>
        <p:spPr>
          <a:xfrm>
            <a:off x="2336800" y="508000"/>
            <a:ext cx="228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23" name=""/>
          <p:cNvSpPr/>
          <p:nvPr/>
        </p:nvSpPr>
        <p:spPr>
          <a:xfrm>
            <a:off x="4000500" y="508000"/>
            <a:ext cx="228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sp>
        <p:nvSpPr>
          <p:cNvPr id="24" name=""/>
          <p:cNvSpPr/>
          <p:nvPr/>
        </p:nvSpPr>
        <p:spPr>
          <a:xfrm>
            <a:off x="5651500" y="508000"/>
            <a:ext cx="228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25" name=""/>
          <p:cNvSpPr/>
          <p:nvPr/>
        </p:nvSpPr>
        <p:spPr>
          <a:xfrm>
            <a:off x="7302500" y="508000"/>
            <a:ext cx="228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E</a:t>
            </a:r>
          </a:p>
        </p:txBody>
      </p:sp>
      <p:cxnSp>
        <p:nvCxnSpPr>
          <p:cNvPr id="26" name=""/>
          <p:cNvCxnSpPr/>
          <p:nvPr/>
        </p:nvCxnSpPr>
        <p:spPr>
          <a:xfrm flipH="1">
            <a:off x="806450" y="8953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7" name=""/>
          <p:cNvCxnSpPr/>
          <p:nvPr/>
        </p:nvCxnSpPr>
        <p:spPr>
          <a:xfrm flipH="1">
            <a:off x="2457450" y="8953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8" name=""/>
          <p:cNvCxnSpPr/>
          <p:nvPr/>
        </p:nvCxnSpPr>
        <p:spPr>
          <a:xfrm>
            <a:off x="806450" y="1098550"/>
            <a:ext cx="4953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9" name=""/>
          <p:cNvSpPr/>
          <p:nvPr/>
        </p:nvSpPr>
        <p:spPr>
          <a:xfrm>
            <a:off x="685800" y="1270000"/>
            <a:ext cx="228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30" name=""/>
          <p:cNvSpPr/>
          <p:nvPr/>
        </p:nvSpPr>
        <p:spPr>
          <a:xfrm>
            <a:off x="2336800" y="1270000"/>
            <a:ext cx="228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31" name=""/>
          <p:cNvSpPr/>
          <p:nvPr/>
        </p:nvSpPr>
        <p:spPr>
          <a:xfrm>
            <a:off x="4000500" y="1270000"/>
            <a:ext cx="228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sp>
        <p:nvSpPr>
          <p:cNvPr id="32" name=""/>
          <p:cNvSpPr/>
          <p:nvPr/>
        </p:nvSpPr>
        <p:spPr>
          <a:xfrm>
            <a:off x="5651500" y="1270000"/>
            <a:ext cx="228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33" name=""/>
          <p:cNvSpPr/>
          <p:nvPr/>
        </p:nvSpPr>
        <p:spPr>
          <a:xfrm>
            <a:off x="7302500" y="1270000"/>
            <a:ext cx="228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E</a:t>
            </a:r>
          </a:p>
        </p:txBody>
      </p:sp>
      <p:cxnSp>
        <p:nvCxnSpPr>
          <p:cNvPr id="34" name=""/>
          <p:cNvCxnSpPr/>
          <p:nvPr/>
        </p:nvCxnSpPr>
        <p:spPr>
          <a:xfrm>
            <a:off x="806450" y="1657350"/>
            <a:ext cx="4953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35" name=""/>
          <p:cNvCxnSpPr/>
          <p:nvPr/>
        </p:nvCxnSpPr>
        <p:spPr>
          <a:xfrm>
            <a:off x="685800" y="1879600"/>
            <a:ext cx="8483600" cy="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6" name=""/>
          <p:cNvSpPr/>
          <p:nvPr/>
        </p:nvSpPr>
        <p:spPr>
          <a:xfrm>
            <a:off x="685800" y="2070100"/>
            <a:ext cx="228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37" name=""/>
          <p:cNvSpPr/>
          <p:nvPr/>
        </p:nvSpPr>
        <p:spPr>
          <a:xfrm>
            <a:off x="2336800" y="2070100"/>
            <a:ext cx="228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cxnSp>
        <p:nvCxnSpPr>
          <p:cNvPr id="38" name=""/>
          <p:cNvCxnSpPr/>
          <p:nvPr/>
        </p:nvCxnSpPr>
        <p:spPr>
          <a:xfrm flipH="1">
            <a:off x="4121150" y="24574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9" name=""/>
          <p:cNvSpPr/>
          <p:nvPr/>
        </p:nvSpPr>
        <p:spPr>
          <a:xfrm>
            <a:off x="4000500" y="2628900"/>
            <a:ext cx="228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sp>
        <p:nvSpPr>
          <p:cNvPr id="40" name=""/>
          <p:cNvSpPr/>
          <p:nvPr/>
        </p:nvSpPr>
        <p:spPr>
          <a:xfrm>
            <a:off x="5651500" y="2628900"/>
            <a:ext cx="228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cxnSp>
        <p:nvCxnSpPr>
          <p:cNvPr id="41" name=""/>
          <p:cNvCxnSpPr/>
          <p:nvPr/>
        </p:nvCxnSpPr>
        <p:spPr>
          <a:xfrm>
            <a:off x="5772150" y="3016250"/>
            <a:ext cx="16446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42" name=""/>
          <p:cNvSpPr/>
          <p:nvPr/>
        </p:nvSpPr>
        <p:spPr>
          <a:xfrm>
            <a:off x="8966200" y="31877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F</a:t>
            </a:r>
          </a:p>
        </p:txBody>
      </p:sp>
      <p:sp>
        <p:nvSpPr>
          <p:cNvPr id="43" name=""/>
          <p:cNvSpPr/>
          <p:nvPr/>
        </p:nvSpPr>
        <p:spPr>
          <a:xfrm>
            <a:off x="7302500" y="3187700"/>
            <a:ext cx="228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E</a:t>
            </a:r>
          </a:p>
        </p:txBody>
      </p:sp>
      <p:cxnSp>
        <p:nvCxnSpPr>
          <p:cNvPr id="44" name=""/>
          <p:cNvCxnSpPr/>
          <p:nvPr/>
        </p:nvCxnSpPr>
        <p:spPr>
          <a:xfrm>
            <a:off x="7423150" y="35750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45" name=""/>
          <p:cNvSpPr/>
          <p:nvPr/>
        </p:nvSpPr>
        <p:spPr>
          <a:xfrm>
            <a:off x="685800" y="3746500"/>
            <a:ext cx="228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46" name=""/>
          <p:cNvSpPr/>
          <p:nvPr/>
        </p:nvSpPr>
        <p:spPr>
          <a:xfrm>
            <a:off x="2336800" y="4343400"/>
            <a:ext cx="228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47" name=""/>
          <p:cNvSpPr/>
          <p:nvPr/>
        </p:nvSpPr>
        <p:spPr>
          <a:xfrm>
            <a:off x="5290399" y="1549400"/>
            <a:ext cx="1304417" cy="650875"/>
          </a:xfrm>
          <a:custGeom>
            <a:pathLst>
              <a:path w="1304417" h="650875">
                <a:moveTo>
                  <a:pt x="546101" y="320675"/>
                </a:moveTo>
                <a:lnTo>
                  <a:pt x="475400" y="0"/>
                </a:lnTo>
                <a:lnTo>
                  <a:pt x="642807" y="320675"/>
                </a:lnTo>
                <a:lnTo>
                  <a:pt x="1215517" y="320675"/>
                </a:lnTo>
                <a:cubicBezTo>
                  <a:pt x="1264615" y="320675"/>
                  <a:pt x="1304417" y="360476"/>
                  <a:pt x="1304417" y="409575"/>
                </a:cubicBezTo>
                <a:lnTo>
                  <a:pt x="1304417" y="561975"/>
                </a:lnTo>
                <a:cubicBezTo>
                  <a:pt x="1304417" y="611073"/>
                  <a:pt x="1264615" y="650875"/>
                  <a:pt x="1215517" y="650875"/>
                </a:cubicBezTo>
                <a:lnTo>
                  <a:pt x="88900" y="650875"/>
                </a:lnTo>
                <a:cubicBezTo>
                  <a:pt x="39801" y="650875"/>
                  <a:pt x="0" y="611073"/>
                  <a:pt x="0" y="561975"/>
                </a:cubicBezTo>
                <a:lnTo>
                  <a:pt x="0" y="409575"/>
                </a:lnTo>
                <a:cubicBezTo>
                  <a:pt x="0" y="360476"/>
                  <a:pt x="39801" y="320675"/>
                  <a:pt x="88900" y="320675"/>
                </a:cubicBezTo>
                <a:lnTo>
                  <a:pt x="546101" y="320675"/>
                </a:lnTo>
                <a:close/>
              </a:path>
            </a:pathLst>
          </a:custGeom>
          <a:solidFill>
            <a:srgbClr val="FFFF00"/>
          </a:solidFill>
          <a:ln w="25400">
            <a:prstDash val="solid"/>
          </a:ln>
        </p:spPr>
        <p:style>
          <a:lnRef idx="1">
            <a:srgbClr val="FF0000"/>
          </a:lnRef>
          <a:fillRef idx="0"/>
          <a:effectRef idx="0"/>
          <a:fontRef idx="none"/>
        </p:style>
      </p:sp>
      <p:sp>
        <p:nvSpPr>
          <p:cNvPr id="48" name=""/>
          <p:cNvSpPr/>
          <p:nvPr/>
        </p:nvSpPr>
        <p:spPr>
          <a:xfrm>
            <a:off x="5303099" y="1882775"/>
            <a:ext cx="1279017" cy="3048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>
                <a:latin typeface="Nimbus Sans"/>
              </a:rPr>
              <a:t>All currently showing</a:t>
            </a:r>
          </a:p>
          <a:p>
            <a:pPr algn="ctr" marL="0" marR="0" latinLnBrk="0"/>
            <a:r>
              <a:rPr dirty="0" sz="1000" err="1" lang="en-en">
                <a:latin typeface="Nimbus Sans"/>
              </a:rPr>
              <a:t>entities are displayed.</a:t>
            </a:r>
          </a:p>
        </p:txBody>
      </p:sp>
      <p:sp>
        <p:nvSpPr>
          <p:cNvPr id="49" name=""/>
          <p:cNvSpPr/>
          <p:nvPr/>
        </p:nvSpPr>
        <p:spPr>
          <a:xfrm>
            <a:off x="7416800" y="735984"/>
            <a:ext cx="1873250" cy="534015"/>
          </a:xfrm>
          <a:custGeom>
            <a:pathLst>
              <a:path w="1873250" h="534015">
                <a:moveTo>
                  <a:pt x="410612" y="395420"/>
                </a:moveTo>
                <a:cubicBezTo>
                  <a:pt x="407876" y="386870"/>
                  <a:pt x="406400" y="377757"/>
                  <a:pt x="406400" y="368300"/>
                </a:cubicBezTo>
                <a:lnTo>
                  <a:pt x="406400" y="88900"/>
                </a:lnTo>
                <a:cubicBezTo>
                  <a:pt x="406400" y="39801"/>
                  <a:pt x="446201" y="0"/>
                  <a:pt x="495300" y="0"/>
                </a:cubicBezTo>
                <a:lnTo>
                  <a:pt x="1784350" y="0"/>
                </a:lnTo>
                <a:cubicBezTo>
                  <a:pt x="1833448" y="0"/>
                  <a:pt x="1873250" y="39801"/>
                  <a:pt x="1873250" y="88900"/>
                </a:cubicBezTo>
                <a:lnTo>
                  <a:pt x="1873250" y="368300"/>
                </a:lnTo>
                <a:cubicBezTo>
                  <a:pt x="1873250" y="417398"/>
                  <a:pt x="1833448" y="457200"/>
                  <a:pt x="1784350" y="457200"/>
                </a:cubicBezTo>
                <a:lnTo>
                  <a:pt x="495300" y="457200"/>
                </a:lnTo>
                <a:cubicBezTo>
                  <a:pt x="478179" y="457200"/>
                  <a:pt x="462188" y="452360"/>
                  <a:pt x="448622" y="443974"/>
                </a:cubicBezTo>
                <a:lnTo>
                  <a:pt x="0" y="534015"/>
                </a:lnTo>
                <a:lnTo>
                  <a:pt x="410612" y="395420"/>
                </a:lnTo>
                <a:close/>
              </a:path>
            </a:pathLst>
          </a:custGeom>
          <a:solidFill>
            <a:srgbClr val="FFFF00"/>
          </a:solidFill>
          <a:ln w="25400">
            <a:prstDash val="solid"/>
          </a:ln>
        </p:spPr>
        <p:style>
          <a:lnRef idx="1">
            <a:srgbClr val="FF0000"/>
          </a:lnRef>
          <a:fillRef idx="0"/>
          <a:effectRef idx="0"/>
          <a:fontRef idx="none"/>
        </p:style>
      </p:sp>
      <p:sp>
        <p:nvSpPr>
          <p:cNvPr id="50" name=""/>
          <p:cNvSpPr/>
          <p:nvPr/>
        </p:nvSpPr>
        <p:spPr>
          <a:xfrm>
            <a:off x="7835900" y="748684"/>
            <a:ext cx="1441450" cy="4318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>
                <a:latin typeface="Nimbus Sans"/>
              </a:rPr>
              <a:t>'E' included, since it is</a:t>
            </a:r>
          </a:p>
          <a:p>
            <a:pPr algn="ctr" marL="0" marR="0" latinLnBrk="0"/>
            <a:r>
              <a:rPr dirty="0" sz="1000" err="1" lang="en-en">
                <a:latin typeface="Nimbus Sans"/>
              </a:rPr>
              <a:t>implicitly declared later</a:t>
            </a:r>
          </a:p>
          <a:p>
            <a:pPr algn="ctr" marL="0" marR="0" latinLnBrk="0"/>
            <a:r>
              <a:rPr dirty="0" sz="1000" err="1" lang="en-en">
                <a:latin typeface="Nimbus Sans"/>
              </a:rPr>
              <a:t>and shown already here.</a:t>
            </a:r>
          </a:p>
        </p:txBody>
      </p:sp>
      <p:sp>
        <p:nvSpPr>
          <p:cNvPr id="51" name=""/>
          <p:cNvSpPr/>
          <p:nvPr/>
        </p:nvSpPr>
        <p:spPr>
          <a:xfrm>
            <a:off x="806450" y="1780961"/>
            <a:ext cx="1331595" cy="479638"/>
          </a:xfrm>
          <a:custGeom>
            <a:pathLst>
              <a:path w="1331595" h="479638">
                <a:moveTo>
                  <a:pt x="483405" y="276438"/>
                </a:moveTo>
                <a:lnTo>
                  <a:pt x="0" y="0"/>
                </a:lnTo>
                <a:lnTo>
                  <a:pt x="740627" y="276438"/>
                </a:lnTo>
                <a:lnTo>
                  <a:pt x="1242695" y="276438"/>
                </a:lnTo>
                <a:cubicBezTo>
                  <a:pt x="1291793" y="276438"/>
                  <a:pt x="1331595" y="316240"/>
                  <a:pt x="1331595" y="365338"/>
                </a:cubicBezTo>
                <a:lnTo>
                  <a:pt x="1331595" y="390738"/>
                </a:lnTo>
                <a:cubicBezTo>
                  <a:pt x="1331595" y="439837"/>
                  <a:pt x="1291793" y="479638"/>
                  <a:pt x="1242695" y="479638"/>
                </a:cubicBezTo>
                <a:lnTo>
                  <a:pt x="370204" y="479638"/>
                </a:lnTo>
                <a:cubicBezTo>
                  <a:pt x="321106" y="479638"/>
                  <a:pt x="281304" y="439837"/>
                  <a:pt x="281304" y="390738"/>
                </a:cubicBezTo>
                <a:lnTo>
                  <a:pt x="281304" y="365338"/>
                </a:lnTo>
                <a:cubicBezTo>
                  <a:pt x="281304" y="316240"/>
                  <a:pt x="321106" y="276438"/>
                  <a:pt x="370204" y="276438"/>
                </a:cubicBezTo>
                <a:lnTo>
                  <a:pt x="483405" y="276438"/>
                </a:lnTo>
                <a:close/>
              </a:path>
            </a:pathLst>
          </a:custGeom>
          <a:solidFill>
            <a:srgbClr val="FFFF00"/>
          </a:solidFill>
          <a:ln w="25400">
            <a:prstDash val="solid"/>
          </a:ln>
        </p:spPr>
        <p:style>
          <a:lnRef idx="1">
            <a:srgbClr val="FF0000"/>
          </a:lnRef>
          <a:fillRef idx="0"/>
          <a:effectRef idx="0"/>
          <a:fontRef idx="none"/>
        </p:style>
      </p:sp>
      <p:sp>
        <p:nvSpPr>
          <p:cNvPr id="52" name=""/>
          <p:cNvSpPr/>
          <p:nvPr/>
        </p:nvSpPr>
        <p:spPr>
          <a:xfrm>
            <a:off x="1100454" y="2070100"/>
            <a:ext cx="1024890" cy="1778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>
                <a:latin typeface="Nimbus Sans"/>
              </a:rPr>
              <a:t>Turning B &amp; C off</a:t>
            </a:r>
          </a:p>
        </p:txBody>
      </p:sp>
      <p:sp>
        <p:nvSpPr>
          <p:cNvPr id="53" name=""/>
          <p:cNvSpPr/>
          <p:nvPr/>
        </p:nvSpPr>
        <p:spPr>
          <a:xfrm>
            <a:off x="1879282" y="2349500"/>
            <a:ext cx="1346835" cy="622300"/>
          </a:xfrm>
          <a:custGeom>
            <a:pathLst>
              <a:path w="1346835" h="622300">
                <a:moveTo>
                  <a:pt x="602545" y="292100"/>
                </a:moveTo>
                <a:lnTo>
                  <a:pt x="596450" y="0"/>
                </a:lnTo>
                <a:lnTo>
                  <a:pt x="690887" y="292100"/>
                </a:lnTo>
                <a:lnTo>
                  <a:pt x="1257935" y="292100"/>
                </a:lnTo>
                <a:cubicBezTo>
                  <a:pt x="1307033" y="292100"/>
                  <a:pt x="1346835" y="331901"/>
                  <a:pt x="1346835" y="381000"/>
                </a:cubicBezTo>
                <a:lnTo>
                  <a:pt x="1346835" y="533400"/>
                </a:lnTo>
                <a:cubicBezTo>
                  <a:pt x="1346835" y="582498"/>
                  <a:pt x="1307033" y="622300"/>
                  <a:pt x="1257935" y="622300"/>
                </a:cubicBezTo>
                <a:lnTo>
                  <a:pt x="88900" y="622300"/>
                </a:lnTo>
                <a:cubicBezTo>
                  <a:pt x="39801" y="622300"/>
                  <a:pt x="0" y="582498"/>
                  <a:pt x="0" y="533400"/>
                </a:cubicBezTo>
                <a:lnTo>
                  <a:pt x="0" y="381000"/>
                </a:lnTo>
                <a:cubicBezTo>
                  <a:pt x="0" y="331901"/>
                  <a:pt x="39801" y="292100"/>
                  <a:pt x="88900" y="292100"/>
                </a:cubicBezTo>
                <a:lnTo>
                  <a:pt x="602545" y="292100"/>
                </a:lnTo>
                <a:close/>
              </a:path>
            </a:pathLst>
          </a:custGeom>
          <a:solidFill>
            <a:srgbClr val="FFFF00"/>
          </a:solidFill>
          <a:ln w="25400">
            <a:prstDash val="solid"/>
          </a:ln>
        </p:spPr>
        <p:style>
          <a:lnRef idx="1">
            <a:srgbClr val="FF0000"/>
          </a:lnRef>
          <a:fillRef idx="0"/>
          <a:effectRef idx="0"/>
          <a:fontRef idx="none"/>
        </p:style>
      </p:sp>
      <p:sp>
        <p:nvSpPr>
          <p:cNvPr id="54" name=""/>
          <p:cNvSpPr/>
          <p:nvPr/>
        </p:nvSpPr>
        <p:spPr>
          <a:xfrm>
            <a:off x="1891982" y="2654300"/>
            <a:ext cx="1321435" cy="3048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>
                <a:latin typeface="Nimbus Sans"/>
              </a:rPr>
              <a:t>Showing again entities</a:t>
            </a:r>
          </a:p>
          <a:p>
            <a:pPr algn="ctr" marL="0" marR="0" latinLnBrk="0"/>
            <a:r>
              <a:rPr dirty="0" sz="1000" err="1" lang="en-en">
                <a:latin typeface="Nimbus Sans"/>
              </a:rPr>
              <a:t>that were turned off</a:t>
            </a:r>
          </a:p>
        </p:txBody>
      </p:sp>
      <p:sp>
        <p:nvSpPr>
          <p:cNvPr id="55" name=""/>
          <p:cNvSpPr/>
          <p:nvPr/>
        </p:nvSpPr>
        <p:spPr>
          <a:xfrm>
            <a:off x="3321367" y="2908300"/>
            <a:ext cx="1586865" cy="495300"/>
          </a:xfrm>
          <a:custGeom>
            <a:pathLst>
              <a:path w="1586865" h="495300">
                <a:moveTo>
                  <a:pt x="743398" y="292100"/>
                </a:moveTo>
                <a:lnTo>
                  <a:pt x="793432" y="0"/>
                </a:lnTo>
                <a:lnTo>
                  <a:pt x="843466" y="292100"/>
                </a:lnTo>
                <a:lnTo>
                  <a:pt x="1497965" y="292100"/>
                </a:lnTo>
                <a:cubicBezTo>
                  <a:pt x="1547063" y="292100"/>
                  <a:pt x="1586865" y="331901"/>
                  <a:pt x="1586865" y="381000"/>
                </a:cubicBezTo>
                <a:lnTo>
                  <a:pt x="1586865" y="406400"/>
                </a:lnTo>
                <a:cubicBezTo>
                  <a:pt x="1586865" y="455498"/>
                  <a:pt x="1547063" y="495300"/>
                  <a:pt x="1497965" y="495300"/>
                </a:cubicBezTo>
                <a:lnTo>
                  <a:pt x="88900" y="495300"/>
                </a:lnTo>
                <a:cubicBezTo>
                  <a:pt x="39801" y="495300"/>
                  <a:pt x="0" y="455498"/>
                  <a:pt x="0" y="406400"/>
                </a:cubicBezTo>
                <a:lnTo>
                  <a:pt x="0" y="381000"/>
                </a:lnTo>
                <a:cubicBezTo>
                  <a:pt x="0" y="331901"/>
                  <a:pt x="39801" y="292100"/>
                  <a:pt x="88900" y="292100"/>
                </a:cubicBezTo>
                <a:lnTo>
                  <a:pt x="743398" y="292100"/>
                </a:lnTo>
                <a:close/>
              </a:path>
            </a:pathLst>
          </a:custGeom>
          <a:solidFill>
            <a:srgbClr val="FFFF00"/>
          </a:solidFill>
          <a:ln w="25400">
            <a:prstDash val="solid"/>
          </a:ln>
        </p:spPr>
        <p:style>
          <a:lnRef idx="1">
            <a:srgbClr val="FF0000"/>
          </a:lnRef>
          <a:fillRef idx="0"/>
          <a:effectRef idx="0"/>
          <a:fontRef idx="none"/>
        </p:style>
      </p:sp>
      <p:sp>
        <p:nvSpPr>
          <p:cNvPr id="56" name=""/>
          <p:cNvSpPr/>
          <p:nvPr/>
        </p:nvSpPr>
        <p:spPr>
          <a:xfrm>
            <a:off x="3334067" y="3213100"/>
            <a:ext cx="1561465" cy="1778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>
                <a:latin typeface="Nimbus Sans"/>
              </a:rPr>
              <a:t>Turning all, but A and D off</a:t>
            </a:r>
          </a:p>
        </p:txBody>
      </p:sp>
      <p:sp>
        <p:nvSpPr>
          <p:cNvPr id="57" name=""/>
          <p:cNvSpPr/>
          <p:nvPr/>
        </p:nvSpPr>
        <p:spPr>
          <a:xfrm>
            <a:off x="7416800" y="2467229"/>
            <a:ext cx="1773502" cy="549020"/>
          </a:xfrm>
          <a:custGeom>
            <a:pathLst>
              <a:path w="1773502" h="549020">
                <a:moveTo>
                  <a:pt x="623798" y="203200"/>
                </a:moveTo>
                <a:lnTo>
                  <a:pt x="234389" y="203200"/>
                </a:lnTo>
                <a:cubicBezTo>
                  <a:pt x="185291" y="203200"/>
                  <a:pt x="145489" y="163398"/>
                  <a:pt x="145489" y="114300"/>
                </a:cubicBezTo>
                <a:lnTo>
                  <a:pt x="145489" y="88900"/>
                </a:lnTo>
                <a:cubicBezTo>
                  <a:pt x="145489" y="39801"/>
                  <a:pt x="185291" y="0"/>
                  <a:pt x="234389" y="0"/>
                </a:cubicBezTo>
                <a:lnTo>
                  <a:pt x="1684602" y="0"/>
                </a:lnTo>
                <a:cubicBezTo>
                  <a:pt x="1733701" y="0"/>
                  <a:pt x="1773502" y="39801"/>
                  <a:pt x="1773502" y="88900"/>
                </a:cubicBezTo>
                <a:lnTo>
                  <a:pt x="1773502" y="114300"/>
                </a:lnTo>
                <a:cubicBezTo>
                  <a:pt x="1773502" y="163398"/>
                  <a:pt x="1733701" y="203200"/>
                  <a:pt x="1684602" y="203200"/>
                </a:cubicBezTo>
                <a:lnTo>
                  <a:pt x="901035" y="203200"/>
                </a:lnTo>
                <a:lnTo>
                  <a:pt x="0" y="549020"/>
                </a:lnTo>
                <a:lnTo>
                  <a:pt x="623798" y="203200"/>
                </a:lnTo>
                <a:close/>
              </a:path>
            </a:pathLst>
          </a:custGeom>
          <a:solidFill>
            <a:srgbClr val="FFFF00"/>
          </a:solidFill>
          <a:ln w="25400">
            <a:prstDash val="solid"/>
          </a:ln>
        </p:spPr>
        <p:style>
          <a:lnRef idx="1">
            <a:srgbClr val="FF0000"/>
          </a:lnRef>
          <a:fillRef idx="0"/>
          <a:effectRef idx="0"/>
          <a:fontRef idx="none"/>
        </p:style>
      </p:sp>
      <p:sp>
        <p:nvSpPr>
          <p:cNvPr id="58" name=""/>
          <p:cNvSpPr/>
          <p:nvPr/>
        </p:nvSpPr>
        <p:spPr>
          <a:xfrm>
            <a:off x="7574989" y="2479929"/>
            <a:ext cx="1602613" cy="1778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>
                <a:latin typeface="Nimbus Sans"/>
              </a:rPr>
              <a:t>'E' is implicitly defined here.</a:t>
            </a:r>
          </a:p>
        </p:txBody>
      </p:sp>
      <p:sp>
        <p:nvSpPr>
          <p:cNvPr id="59" name=""/>
          <p:cNvSpPr/>
          <p:nvPr/>
        </p:nvSpPr>
        <p:spPr>
          <a:xfrm>
            <a:off x="7356792" y="3427405"/>
            <a:ext cx="1720215" cy="687394"/>
          </a:xfrm>
          <a:custGeom>
            <a:pathLst>
              <a:path w="1720215" h="687394">
                <a:moveTo>
                  <a:pt x="998910" y="357194"/>
                </a:moveTo>
                <a:lnTo>
                  <a:pt x="1609407" y="0"/>
                </a:lnTo>
                <a:lnTo>
                  <a:pt x="1174937" y="357194"/>
                </a:lnTo>
                <a:lnTo>
                  <a:pt x="1631315" y="357194"/>
                </a:lnTo>
                <a:cubicBezTo>
                  <a:pt x="1680413" y="357194"/>
                  <a:pt x="1720215" y="396996"/>
                  <a:pt x="1720215" y="446094"/>
                </a:cubicBezTo>
                <a:lnTo>
                  <a:pt x="1720215" y="598494"/>
                </a:lnTo>
                <a:cubicBezTo>
                  <a:pt x="1720215" y="647593"/>
                  <a:pt x="1680413" y="687394"/>
                  <a:pt x="1631315" y="687394"/>
                </a:cubicBezTo>
                <a:lnTo>
                  <a:pt x="88900" y="687394"/>
                </a:lnTo>
                <a:cubicBezTo>
                  <a:pt x="39801" y="687394"/>
                  <a:pt x="0" y="647593"/>
                  <a:pt x="0" y="598494"/>
                </a:cubicBezTo>
                <a:lnTo>
                  <a:pt x="0" y="446094"/>
                </a:lnTo>
                <a:cubicBezTo>
                  <a:pt x="0" y="396996"/>
                  <a:pt x="39801" y="357194"/>
                  <a:pt x="88900" y="357194"/>
                </a:cubicBezTo>
                <a:lnTo>
                  <a:pt x="998910" y="357194"/>
                </a:lnTo>
                <a:close/>
              </a:path>
            </a:pathLst>
          </a:custGeom>
          <a:solidFill>
            <a:srgbClr val="FFFF00"/>
          </a:solidFill>
          <a:ln w="25400">
            <a:prstDash val="solid"/>
          </a:ln>
        </p:spPr>
        <p:style>
          <a:lnRef idx="1">
            <a:srgbClr val="FF0000"/>
          </a:lnRef>
          <a:fillRef idx="0"/>
          <a:effectRef idx="0"/>
          <a:fontRef idx="none"/>
        </p:style>
      </p:sp>
      <p:sp>
        <p:nvSpPr>
          <p:cNvPr id="60" name=""/>
          <p:cNvSpPr/>
          <p:nvPr/>
        </p:nvSpPr>
        <p:spPr>
          <a:xfrm>
            <a:off x="7369492" y="3797300"/>
            <a:ext cx="1694815" cy="3048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>
                <a:latin typeface="Nimbus Sans"/>
              </a:rPr>
              <a:t>'F' appears here due to being</a:t>
            </a:r>
          </a:p>
          <a:p>
            <a:pPr algn="ctr" marL="0" marR="0" latinLnBrk="0"/>
            <a:r>
              <a:rPr dirty="0" sz="1000" err="1" lang="en-en">
                <a:latin typeface="Nimbus Sans"/>
              </a:rPr>
              <a:t>explicitly defined here.</a:t>
            </a:r>
          </a:p>
        </p:txBody>
      </p:sp>
      <p:sp>
        <p:nvSpPr>
          <p:cNvPr id="61" name=""/>
          <p:cNvSpPr/>
          <p:nvPr/>
        </p:nvSpPr>
        <p:spPr>
          <a:xfrm>
            <a:off x="1294574" y="3848100"/>
            <a:ext cx="2313051" cy="495300"/>
          </a:xfrm>
          <a:custGeom>
            <a:pathLst>
              <a:path w="2313051" h="495300">
                <a:moveTo>
                  <a:pt x="1106491" y="203200"/>
                </a:moveTo>
                <a:lnTo>
                  <a:pt x="88900" y="203200"/>
                </a:lnTo>
                <a:cubicBezTo>
                  <a:pt x="39801" y="203200"/>
                  <a:pt x="0" y="163398"/>
                  <a:pt x="0" y="114300"/>
                </a:cubicBezTo>
                <a:lnTo>
                  <a:pt x="0" y="88900"/>
                </a:lnTo>
                <a:cubicBezTo>
                  <a:pt x="0" y="39801"/>
                  <a:pt x="39801" y="0"/>
                  <a:pt x="88900" y="0"/>
                </a:cubicBezTo>
                <a:lnTo>
                  <a:pt x="2224151" y="0"/>
                </a:lnTo>
                <a:cubicBezTo>
                  <a:pt x="2273249" y="0"/>
                  <a:pt x="2313051" y="39801"/>
                  <a:pt x="2313051" y="88900"/>
                </a:cubicBezTo>
                <a:lnTo>
                  <a:pt x="2313051" y="114300"/>
                </a:lnTo>
                <a:cubicBezTo>
                  <a:pt x="2313051" y="163398"/>
                  <a:pt x="2273249" y="203200"/>
                  <a:pt x="2224151" y="203200"/>
                </a:cubicBezTo>
                <a:lnTo>
                  <a:pt x="1206559" y="203200"/>
                </a:lnTo>
                <a:lnTo>
                  <a:pt x="1156525" y="495300"/>
                </a:lnTo>
                <a:lnTo>
                  <a:pt x="1106491" y="203200"/>
                </a:lnTo>
                <a:close/>
              </a:path>
            </a:pathLst>
          </a:custGeom>
          <a:solidFill>
            <a:srgbClr val="FFFF00"/>
          </a:solidFill>
          <a:ln w="25400">
            <a:prstDash val="solid"/>
          </a:ln>
        </p:spPr>
        <p:style>
          <a:lnRef idx="1">
            <a:srgbClr val="FF0000"/>
          </a:lnRef>
          <a:fillRef idx="0"/>
          <a:effectRef idx="0"/>
          <a:fontRef idx="none"/>
        </p:style>
      </p:sp>
      <p:sp>
        <p:nvSpPr>
          <p:cNvPr id="62" name=""/>
          <p:cNvSpPr/>
          <p:nvPr/>
        </p:nvSpPr>
        <p:spPr>
          <a:xfrm>
            <a:off x="1307274" y="3860800"/>
            <a:ext cx="2287651" cy="1778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>
                <a:latin typeface="Nimbus Sans"/>
              </a:rPr>
              <a:t>'nudge' made B and C show separately.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